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3" r:id="rId3"/>
  </p:sldMasterIdLst>
  <p:sldIdLst>
    <p:sldId id="263" r:id="rId4"/>
    <p:sldId id="262" r:id="rId5"/>
    <p:sldId id="256" r:id="rId6"/>
    <p:sldId id="265" r:id="rId7"/>
    <p:sldId id="266" r:id="rId8"/>
    <p:sldId id="267" r:id="rId9"/>
    <p:sldId id="257" r:id="rId10"/>
    <p:sldId id="258" r:id="rId11"/>
    <p:sldId id="260" r:id="rId12"/>
    <p:sldId id="259" r:id="rId13"/>
    <p:sldId id="264"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9" d="100"/>
          <a:sy n="79" d="100"/>
        </p:scale>
        <p:origin x="-11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402B6D0-94BA-4054-87C1-F8545871CB18}" type="datetimeFigureOut">
              <a:rPr lang="ar-SA" smtClean="0"/>
              <a:t>04/03/38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0D5B17-952F-41E6-94B8-4495096CC0AC}" type="slidenum">
              <a:rPr lang="ar-SA" smtClean="0"/>
              <a:t>‹#›</a:t>
            </a:fld>
            <a:endParaRPr lang="ar-SA"/>
          </a:p>
        </p:txBody>
      </p:sp>
    </p:spTree>
    <p:extLst>
      <p:ext uri="{BB962C8B-B14F-4D97-AF65-F5344CB8AC3E}">
        <p14:creationId xmlns:p14="http://schemas.microsoft.com/office/powerpoint/2010/main" val="1223333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402B6D0-94BA-4054-87C1-F8545871CB18}" type="datetimeFigureOut">
              <a:rPr lang="ar-SA" smtClean="0"/>
              <a:t>04/03/38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0D5B17-952F-41E6-94B8-4495096CC0AC}" type="slidenum">
              <a:rPr lang="ar-SA" smtClean="0"/>
              <a:t>‹#›</a:t>
            </a:fld>
            <a:endParaRPr lang="ar-SA"/>
          </a:p>
        </p:txBody>
      </p:sp>
    </p:spTree>
    <p:extLst>
      <p:ext uri="{BB962C8B-B14F-4D97-AF65-F5344CB8AC3E}">
        <p14:creationId xmlns:p14="http://schemas.microsoft.com/office/powerpoint/2010/main" val="103861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402B6D0-94BA-4054-87C1-F8545871CB18}" type="datetimeFigureOut">
              <a:rPr lang="ar-SA" smtClean="0"/>
              <a:t>04/03/38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0D5B17-952F-41E6-94B8-4495096CC0AC}" type="slidenum">
              <a:rPr lang="ar-SA" smtClean="0"/>
              <a:t>‹#›</a:t>
            </a:fld>
            <a:endParaRPr lang="ar-SA"/>
          </a:p>
        </p:txBody>
      </p:sp>
    </p:spTree>
    <p:extLst>
      <p:ext uri="{BB962C8B-B14F-4D97-AF65-F5344CB8AC3E}">
        <p14:creationId xmlns:p14="http://schemas.microsoft.com/office/powerpoint/2010/main" val="239363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endParaRPr lang="en-US" altLang="ar-SA">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ar-SA">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F3FD8170-6FF3-461C-AFE3-CA7E0DEB0B1F}"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3069175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ltLang="ar-SA">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ar-SA">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DF9D4E19-074A-4248-9B43-BE07B0979D83}"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2283918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ltLang="ar-SA">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ar-SA">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1CED9FD9-B72B-42F1-BC4C-59AF0CB24950}"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635238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US" altLang="ar-SA">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ar-SA">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1F47069F-03E6-47BD-9A1D-93AD9892857B}"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2125274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US" altLang="ar-SA">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ltLang="ar-SA">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D0B0466C-FE77-47C0-92D9-DD33C1549E6D}"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1145676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US" altLang="ar-SA">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ltLang="ar-SA">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74A818E9-30B5-4CA3-8126-1303E3DEB76A}"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358653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ltLang="ar-SA">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ltLang="ar-SA">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1A23DED7-2D96-4628-8F25-1AC0C192928D}"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1733752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ar-SA">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ar-SA">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B7BA54C1-E2C9-419C-AB06-EB3782AE79AD}"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374263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402B6D0-94BA-4054-87C1-F8545871CB18}" type="datetimeFigureOut">
              <a:rPr lang="ar-SA" smtClean="0"/>
              <a:t>04/03/38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0D5B17-952F-41E6-94B8-4495096CC0AC}" type="slidenum">
              <a:rPr lang="ar-SA" smtClean="0"/>
              <a:t>‹#›</a:t>
            </a:fld>
            <a:endParaRPr lang="ar-SA"/>
          </a:p>
        </p:txBody>
      </p:sp>
    </p:spTree>
    <p:extLst>
      <p:ext uri="{BB962C8B-B14F-4D97-AF65-F5344CB8AC3E}">
        <p14:creationId xmlns:p14="http://schemas.microsoft.com/office/powerpoint/2010/main" val="2877779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ar-SA">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ar-SA">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BDDFE854-4181-439D-9613-D9D90C5B16A8}"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1128582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ltLang="ar-SA">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ar-SA">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B04D0271-4535-45EC-ADA8-C01897B11B52}"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3755052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ltLang="ar-SA">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ar-SA">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2A561CE7-790C-4496-8084-F628670FA78E}"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746719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4638"/>
            <a:ext cx="8229600" cy="5851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عنصر نائب للتاريخ 2"/>
          <p:cNvSpPr>
            <a:spLocks noGrp="1"/>
          </p:cNvSpPr>
          <p:nvPr>
            <p:ph type="dt" sz="half" idx="10"/>
          </p:nvPr>
        </p:nvSpPr>
        <p:spPr>
          <a:xfrm>
            <a:off x="6553200" y="6245225"/>
            <a:ext cx="2133600" cy="476250"/>
          </a:xfrm>
        </p:spPr>
        <p:txBody>
          <a:bodyPr/>
          <a:lstStyle>
            <a:lvl1pPr>
              <a:defRPr/>
            </a:lvl1pPr>
          </a:lstStyle>
          <a:p>
            <a:endParaRPr lang="en-US" altLang="ar-SA">
              <a:solidFill>
                <a:srgbClr val="000000"/>
              </a:solidFill>
            </a:endParaRPr>
          </a:p>
        </p:txBody>
      </p:sp>
      <p:sp>
        <p:nvSpPr>
          <p:cNvPr id="4" name="عنصر نائب للتذييل 3"/>
          <p:cNvSpPr>
            <a:spLocks noGrp="1"/>
          </p:cNvSpPr>
          <p:nvPr>
            <p:ph type="ftr" sz="quarter" idx="11"/>
          </p:nvPr>
        </p:nvSpPr>
        <p:spPr>
          <a:xfrm>
            <a:off x="3124200" y="6245225"/>
            <a:ext cx="2895600" cy="476250"/>
          </a:xfrm>
        </p:spPr>
        <p:txBody>
          <a:bodyPr/>
          <a:lstStyle>
            <a:lvl1pPr>
              <a:defRPr/>
            </a:lvl1pPr>
          </a:lstStyle>
          <a:p>
            <a:endParaRPr lang="en-US" altLang="ar-SA">
              <a:solidFill>
                <a:srgbClr val="000000"/>
              </a:solidFill>
            </a:endParaRPr>
          </a:p>
        </p:txBody>
      </p:sp>
      <p:sp>
        <p:nvSpPr>
          <p:cNvPr id="5" name="عنصر نائب لرقم الشريحة 4"/>
          <p:cNvSpPr>
            <a:spLocks noGrp="1"/>
          </p:cNvSpPr>
          <p:nvPr>
            <p:ph type="sldNum" sz="quarter" idx="12"/>
          </p:nvPr>
        </p:nvSpPr>
        <p:spPr>
          <a:xfrm>
            <a:off x="457200" y="6245225"/>
            <a:ext cx="2133600" cy="476250"/>
          </a:xfrm>
        </p:spPr>
        <p:txBody>
          <a:bodyPr/>
          <a:lstStyle>
            <a:lvl1pPr>
              <a:defRPr/>
            </a:lvl1pPr>
          </a:lstStyle>
          <a:p>
            <a:fld id="{DA3D26FF-CECD-4A06-BC8D-A51FBCCCC666}" type="slidenum">
              <a:rPr lang="ar-SA"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3245232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endParaRPr lang="en-US" altLang="ar-SA">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ar-SA">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CC3A8D06-8F8C-413C-99D5-35515ACF488E}"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3666093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ltLang="ar-SA">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ar-SA">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B7381263-865B-4DC5-AB42-88B2DEDA043D}"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1428331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ltLang="ar-SA">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ar-SA">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AE579B1F-62A7-4523-ACEE-01C2FCD7A1FE}"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4112859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US" altLang="ar-SA">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ar-SA">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C45C94C2-FFB9-4DE2-A4B6-B44F9330BD95}"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1565420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US" altLang="ar-SA">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ltLang="ar-SA">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9E2917A2-F630-4D28-85E1-E42E080869A9}"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171655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US" altLang="ar-SA">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ltLang="ar-SA">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D8CEDE8E-C5F2-4A20-B6F0-8D460B83EC39}"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46201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02B6D0-94BA-4054-87C1-F8545871CB18}" type="datetimeFigureOut">
              <a:rPr lang="ar-SA" smtClean="0"/>
              <a:t>04/03/38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0D5B17-952F-41E6-94B8-4495096CC0AC}" type="slidenum">
              <a:rPr lang="ar-SA" smtClean="0"/>
              <a:t>‹#›</a:t>
            </a:fld>
            <a:endParaRPr lang="ar-SA"/>
          </a:p>
        </p:txBody>
      </p:sp>
    </p:spTree>
    <p:extLst>
      <p:ext uri="{BB962C8B-B14F-4D97-AF65-F5344CB8AC3E}">
        <p14:creationId xmlns:p14="http://schemas.microsoft.com/office/powerpoint/2010/main" val="1087411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ltLang="ar-SA">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ltLang="ar-SA">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491C2081-79ED-4DEA-88C2-7F4F9C953FBA}"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1475390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ar-SA">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ar-SA">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A724F46F-A68A-490C-8B88-8FF196CFD31D}"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1836524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ar-SA">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ar-SA">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35F5C159-7AF5-4FD4-B52C-84AD4CF6B2CB}"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2702087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ltLang="ar-SA">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ar-SA">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7F7AAC2A-5741-4E33-9A69-BC8E2D8FAFBB}"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24574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ltLang="ar-SA">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ar-SA">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81E47FF0-2901-4EB5-824E-C0804818A131}"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3782003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4638"/>
            <a:ext cx="8229600" cy="5851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عنصر نائب للتاريخ 2"/>
          <p:cNvSpPr>
            <a:spLocks noGrp="1"/>
          </p:cNvSpPr>
          <p:nvPr>
            <p:ph type="dt" sz="half" idx="10"/>
          </p:nvPr>
        </p:nvSpPr>
        <p:spPr>
          <a:xfrm>
            <a:off x="457200" y="6245225"/>
            <a:ext cx="2133600" cy="476250"/>
          </a:xfrm>
        </p:spPr>
        <p:txBody>
          <a:bodyPr/>
          <a:lstStyle>
            <a:lvl1pPr>
              <a:defRPr/>
            </a:lvl1pPr>
          </a:lstStyle>
          <a:p>
            <a:endParaRPr lang="en-US" altLang="ar-SA">
              <a:solidFill>
                <a:srgbClr val="000000"/>
              </a:solidFill>
            </a:endParaRPr>
          </a:p>
        </p:txBody>
      </p:sp>
      <p:sp>
        <p:nvSpPr>
          <p:cNvPr id="4" name="عنصر نائب للتذييل 3"/>
          <p:cNvSpPr>
            <a:spLocks noGrp="1"/>
          </p:cNvSpPr>
          <p:nvPr>
            <p:ph type="ftr" sz="quarter" idx="11"/>
          </p:nvPr>
        </p:nvSpPr>
        <p:spPr>
          <a:xfrm>
            <a:off x="3124200" y="6245225"/>
            <a:ext cx="2895600" cy="476250"/>
          </a:xfrm>
        </p:spPr>
        <p:txBody>
          <a:bodyPr/>
          <a:lstStyle>
            <a:lvl1pPr>
              <a:defRPr/>
            </a:lvl1pPr>
          </a:lstStyle>
          <a:p>
            <a:endParaRPr lang="en-US" altLang="ar-SA">
              <a:solidFill>
                <a:srgbClr val="000000"/>
              </a:solidFill>
            </a:endParaRPr>
          </a:p>
        </p:txBody>
      </p:sp>
      <p:sp>
        <p:nvSpPr>
          <p:cNvPr id="5" name="عنصر نائب لرقم الشريحة 4"/>
          <p:cNvSpPr>
            <a:spLocks noGrp="1"/>
          </p:cNvSpPr>
          <p:nvPr>
            <p:ph type="sldNum" sz="quarter" idx="12"/>
          </p:nvPr>
        </p:nvSpPr>
        <p:spPr>
          <a:xfrm>
            <a:off x="6553200" y="6245225"/>
            <a:ext cx="2133600" cy="476250"/>
          </a:xfrm>
        </p:spPr>
        <p:txBody>
          <a:bodyPr/>
          <a:lstStyle>
            <a:lvl1pPr>
              <a:defRPr/>
            </a:lvl1pPr>
          </a:lstStyle>
          <a:p>
            <a:fld id="{3B1A7A08-518B-48E8-8B73-53E0C6F34B51}" type="slidenum">
              <a:rPr lang="en-US" altLang="ar-SA">
                <a:solidFill>
                  <a:srgbClr val="000000"/>
                </a:solidFill>
              </a:rPr>
              <a:pPr/>
              <a:t>‹#›</a:t>
            </a:fld>
            <a:endParaRPr lang="en-US" altLang="ar-SA">
              <a:solidFill>
                <a:srgbClr val="000000"/>
              </a:solidFill>
            </a:endParaRPr>
          </a:p>
        </p:txBody>
      </p:sp>
    </p:spTree>
    <p:extLst>
      <p:ext uri="{BB962C8B-B14F-4D97-AF65-F5344CB8AC3E}">
        <p14:creationId xmlns:p14="http://schemas.microsoft.com/office/powerpoint/2010/main" val="403737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402B6D0-94BA-4054-87C1-F8545871CB18}" type="datetimeFigureOut">
              <a:rPr lang="ar-SA" smtClean="0"/>
              <a:t>04/03/38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10D5B17-952F-41E6-94B8-4495096CC0AC}" type="slidenum">
              <a:rPr lang="ar-SA" smtClean="0"/>
              <a:t>‹#›</a:t>
            </a:fld>
            <a:endParaRPr lang="ar-SA"/>
          </a:p>
        </p:txBody>
      </p:sp>
    </p:spTree>
    <p:extLst>
      <p:ext uri="{BB962C8B-B14F-4D97-AF65-F5344CB8AC3E}">
        <p14:creationId xmlns:p14="http://schemas.microsoft.com/office/powerpoint/2010/main" val="17364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402B6D0-94BA-4054-87C1-F8545871CB18}" type="datetimeFigureOut">
              <a:rPr lang="ar-SA" smtClean="0"/>
              <a:t>04/03/38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10D5B17-952F-41E6-94B8-4495096CC0AC}" type="slidenum">
              <a:rPr lang="ar-SA" smtClean="0"/>
              <a:t>‹#›</a:t>
            </a:fld>
            <a:endParaRPr lang="ar-SA"/>
          </a:p>
        </p:txBody>
      </p:sp>
    </p:spTree>
    <p:extLst>
      <p:ext uri="{BB962C8B-B14F-4D97-AF65-F5344CB8AC3E}">
        <p14:creationId xmlns:p14="http://schemas.microsoft.com/office/powerpoint/2010/main" val="281944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402B6D0-94BA-4054-87C1-F8545871CB18}" type="datetimeFigureOut">
              <a:rPr lang="ar-SA" smtClean="0"/>
              <a:t>04/03/38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10D5B17-952F-41E6-94B8-4495096CC0AC}" type="slidenum">
              <a:rPr lang="ar-SA" smtClean="0"/>
              <a:t>‹#›</a:t>
            </a:fld>
            <a:endParaRPr lang="ar-SA"/>
          </a:p>
        </p:txBody>
      </p:sp>
    </p:spTree>
    <p:extLst>
      <p:ext uri="{BB962C8B-B14F-4D97-AF65-F5344CB8AC3E}">
        <p14:creationId xmlns:p14="http://schemas.microsoft.com/office/powerpoint/2010/main" val="240002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402B6D0-94BA-4054-87C1-F8545871CB18}" type="datetimeFigureOut">
              <a:rPr lang="ar-SA" smtClean="0"/>
              <a:t>04/03/38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10D5B17-952F-41E6-94B8-4495096CC0AC}" type="slidenum">
              <a:rPr lang="ar-SA" smtClean="0"/>
              <a:t>‹#›</a:t>
            </a:fld>
            <a:endParaRPr lang="ar-SA"/>
          </a:p>
        </p:txBody>
      </p:sp>
    </p:spTree>
    <p:extLst>
      <p:ext uri="{BB962C8B-B14F-4D97-AF65-F5344CB8AC3E}">
        <p14:creationId xmlns:p14="http://schemas.microsoft.com/office/powerpoint/2010/main" val="324388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402B6D0-94BA-4054-87C1-F8545871CB18}" type="datetimeFigureOut">
              <a:rPr lang="ar-SA" smtClean="0"/>
              <a:t>04/03/38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10D5B17-952F-41E6-94B8-4495096CC0AC}" type="slidenum">
              <a:rPr lang="ar-SA" smtClean="0"/>
              <a:t>‹#›</a:t>
            </a:fld>
            <a:endParaRPr lang="ar-SA"/>
          </a:p>
        </p:txBody>
      </p:sp>
    </p:spTree>
    <p:extLst>
      <p:ext uri="{BB962C8B-B14F-4D97-AF65-F5344CB8AC3E}">
        <p14:creationId xmlns:p14="http://schemas.microsoft.com/office/powerpoint/2010/main" val="276328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402B6D0-94BA-4054-87C1-F8545871CB18}" type="datetimeFigureOut">
              <a:rPr lang="ar-SA" smtClean="0"/>
              <a:t>04/03/38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10D5B17-952F-41E6-94B8-4495096CC0AC}" type="slidenum">
              <a:rPr lang="ar-SA" smtClean="0"/>
              <a:t>‹#›</a:t>
            </a:fld>
            <a:endParaRPr lang="ar-SA"/>
          </a:p>
        </p:txBody>
      </p:sp>
    </p:spTree>
    <p:extLst>
      <p:ext uri="{BB962C8B-B14F-4D97-AF65-F5344CB8AC3E}">
        <p14:creationId xmlns:p14="http://schemas.microsoft.com/office/powerpoint/2010/main" val="14664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02B6D0-94BA-4054-87C1-F8545871CB18}" type="datetimeFigureOut">
              <a:rPr lang="ar-SA" smtClean="0"/>
              <a:t>04/03/38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10D5B17-952F-41E6-94B8-4495096CC0AC}" type="slidenum">
              <a:rPr lang="ar-SA" smtClean="0"/>
              <a:t>‹#›</a:t>
            </a:fld>
            <a:endParaRPr lang="ar-SA"/>
          </a:p>
        </p:txBody>
      </p:sp>
    </p:spTree>
    <p:extLst>
      <p:ext uri="{BB962C8B-B14F-4D97-AF65-F5344CB8AC3E}">
        <p14:creationId xmlns:p14="http://schemas.microsoft.com/office/powerpoint/2010/main" val="2218428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SA" smtClean="0"/>
              <a:t>انقر لتحرير أنماط النص الرئيسي</a:t>
            </a:r>
          </a:p>
          <a:p>
            <a:pPr lvl="1"/>
            <a:r>
              <a:rPr lang="ar-SA" altLang="ar-SA" smtClean="0"/>
              <a:t>المستوى الثاني</a:t>
            </a:r>
          </a:p>
          <a:p>
            <a:pPr lvl="2"/>
            <a:r>
              <a:rPr lang="ar-SA" altLang="ar-SA" smtClean="0"/>
              <a:t>المستوى الثالث</a:t>
            </a:r>
          </a:p>
          <a:p>
            <a:pPr lvl="3"/>
            <a:r>
              <a:rPr lang="ar-SA" altLang="ar-SA" smtClean="0"/>
              <a:t>المستوى الرابع</a:t>
            </a:r>
          </a:p>
          <a:p>
            <a:pPr lvl="4"/>
            <a:r>
              <a:rPr lang="ar-SA" alt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ar-SA"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ar-SA" smtClean="0">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fld id="{25010520-7DDA-459C-82E3-A125BA23B771}" type="slidenum">
              <a:rPr lang="ar-SA" altLang="ar-SA" smtClean="0">
                <a:solidFill>
                  <a:srgbClr val="000000"/>
                </a:solidFill>
              </a:rPr>
              <a:pPr fontAlgn="base">
                <a:spcBef>
                  <a:spcPct val="0"/>
                </a:spcBef>
                <a:spcAft>
                  <a:spcPct val="0"/>
                </a:spcAft>
              </a:pPr>
              <a:t>‹#›</a:t>
            </a:fld>
            <a:endParaRPr lang="en-US" altLang="ar-SA" smtClean="0">
              <a:solidFill>
                <a:srgbClr val="000000"/>
              </a:solidFill>
            </a:endParaRPr>
          </a:p>
        </p:txBody>
      </p:sp>
    </p:spTree>
    <p:extLst>
      <p:ext uri="{BB962C8B-B14F-4D97-AF65-F5344CB8AC3E}">
        <p14:creationId xmlns:p14="http://schemas.microsoft.com/office/powerpoint/2010/main" val="2168216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SA" smtClean="0"/>
              <a:t>انقر لتحرير نمط العنوان الرئيسي</a:t>
            </a:r>
            <a:endParaRPr lang="en-US" altLang="ar-SA"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SA" smtClean="0"/>
              <a:t>انقر لتحرير أنماط النص الرئيسي</a:t>
            </a:r>
            <a:endParaRPr lang="en-US" altLang="ar-SA" smtClean="0"/>
          </a:p>
          <a:p>
            <a:pPr lvl="1"/>
            <a:r>
              <a:rPr lang="ar-SA" altLang="ar-SA" smtClean="0"/>
              <a:t>المستوى الثاني</a:t>
            </a:r>
            <a:endParaRPr lang="en-US" altLang="ar-SA" smtClean="0"/>
          </a:p>
          <a:p>
            <a:pPr lvl="2"/>
            <a:r>
              <a:rPr lang="ar-SA" altLang="ar-SA" smtClean="0"/>
              <a:t>المستوى الثالث</a:t>
            </a:r>
            <a:endParaRPr lang="en-US" altLang="ar-SA" smtClean="0"/>
          </a:p>
          <a:p>
            <a:pPr lvl="3"/>
            <a:r>
              <a:rPr lang="ar-SA" altLang="ar-SA" smtClean="0"/>
              <a:t>المستوى الرابع</a:t>
            </a:r>
            <a:endParaRPr lang="en-US" altLang="ar-SA" smtClean="0"/>
          </a:p>
          <a:p>
            <a:pPr lvl="4"/>
            <a:r>
              <a:rPr lang="ar-SA" altLang="ar-SA" smtClean="0"/>
              <a:t>المستوى الخامس</a:t>
            </a:r>
            <a:endParaRPr lang="en-US" altLang="ar-SA"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pPr>
            <a:endParaRPr lang="en-US" altLang="ar-SA"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pPr>
            <a:endParaRPr lang="en-US" altLang="ar-SA"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pPr>
            <a:fld id="{53D3F0DD-C1AC-40A8-A4CE-FB414651A2E9}" type="slidenum">
              <a:rPr lang="en-US" altLang="ar-SA" smtClean="0">
                <a:solidFill>
                  <a:srgbClr val="000000"/>
                </a:solidFill>
              </a:rPr>
              <a:pPr rtl="0" fontAlgn="base">
                <a:spcBef>
                  <a:spcPct val="0"/>
                </a:spcBef>
                <a:spcAft>
                  <a:spcPct val="0"/>
                </a:spcAft>
              </a:pPr>
              <a:t>‹#›</a:t>
            </a:fld>
            <a:endParaRPr lang="en-US" altLang="ar-SA" smtClean="0">
              <a:solidFill>
                <a:srgbClr val="000000"/>
              </a:solidFill>
            </a:endParaRPr>
          </a:p>
        </p:txBody>
      </p:sp>
    </p:spTree>
    <p:extLst>
      <p:ext uri="{BB962C8B-B14F-4D97-AF65-F5344CB8AC3E}">
        <p14:creationId xmlns:p14="http://schemas.microsoft.com/office/powerpoint/2010/main" val="26035014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file:///C:\Users\FUJITSU\Downloads\&#1578;&#1604;&#1575;&#1608;&#1577;%20&#1606;&#1575;&#1583;&#1585;&#1607;%20&#1604;&#1587;&#1608;&#1585;&#1577;%20&#1575;&#1604;&#1578;&#1603;&#1608;&#1610;&#1585;%20&#1576;&#1589;&#1608;&#1578;%20&#1575;&#1604;&#1602;&#1575;&#1585;&#1574;%20&#1575;&#1604;&#1588;&#1610;&#1582;%20&#1605;&#1588;&#1575;&#1585;&#1610;%20&#1575;&#1604;&#1593;&#1601;&#1575;&#1587;&#1610;%20-%20YouTube.mp4"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file:///C:\Users\FUJITSU\Downloads\&#1575;&#1606;&#1588;&#1608;&#1583;&#1577;%20&#1607;&#1584;&#1575;%20&#1575;&#1604;&#1603;&#1608;&#1606;%20-%20YouTube.mp4"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gif"/><Relationship Id="rId5" Type="http://schemas.microsoft.com/office/2007/relationships/hdphoto" Target="../media/hdphoto1.wdp"/><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file:///C:\Users\FUJITSU\Downloads\&#1575;&#1581;&#1605;&#1583;%20&#1608;&#1585;&#1581;&#1604;&#1577;%20&#1575;&#1604;&#1609;%20&#1575;&#1604;&#1601;&#1590;&#1575;&#1569;%20&#1575;&#1604;&#1582;&#1575;&#1585;&#1580;&#1610;%20%20&#1603;&#1585;&#1578;&#1608;&#1606;%20&#1575;&#1587;&#1604;&#1575;&#1605;&#1610;%20&#1578;&#1585;&#1576;&#1608;&#1610;%20&#1578;&#1593;&#1604;&#1610;&#1605;&#1610;%20&#1604;&#1604;&#1571;&#1591;&#1601;&#1575;&#1604;%20&#1608;%20&#1575;&#1604;&#1603;&#1576;&#1575;&#1585;%20-%20YouTube.mp4" TargetMode="Externa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hyperlink" Target="file:///C:\Users\FUJITSU\Downloads\&#1575;&#1593;&#1592;&#1605;%20&#1575;&#1603;&#1578;&#1588;&#1575;&#1601;&#1575;&#1578;%20&#1601;&#1610;%20&#1575;&#1604;&#1601;&#1590;&#1575;&#1569;%202016%20-%20YouTube.mp4"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file:///C:\Users\FUJITSU\Downloads\&#1575;&#1604;&#1603;&#1608;&#1606;%20(44)%20&#1571;&#1607;&#1605;%20&#1575;&#1604;&#1573;&#1606;&#1580;&#1575;&#1586;&#1575;&#1578;%20&#1601;&#1610;%20&#1575;&#1587;&#1578;&#1603;&#1588;&#1575;&#1601;%20&#1575;&#1604;&#1601;&#1590;&#1575;&#1569;%20-%20YouTube.mp4"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4763"/>
            <a:ext cx="929163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25538"/>
            <a:ext cx="4953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060575"/>
            <a:ext cx="4953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196975"/>
            <a:ext cx="4953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500438"/>
            <a:ext cx="4953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36838"/>
            <a:ext cx="4953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5157788"/>
            <a:ext cx="4953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294188"/>
            <a:ext cx="4953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5300663"/>
            <a:ext cx="4953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437063"/>
            <a:ext cx="4953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549275"/>
            <a:ext cx="4953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
            <a:ext cx="4953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2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0"/>
            <a:ext cx="495300" cy="48577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296095" y="2312444"/>
            <a:ext cx="6553397"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7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إسبوع</a:t>
            </a:r>
            <a:r>
              <a:rPr lang="ar-SA"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الفضاء والفلك</a:t>
            </a:r>
            <a:endParaRPr lang="ar-SA"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C:\Users\FUJITSU\Desktop\اداب الطريق\صور متحركة\animations\2 GIF\AG00129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2992" y="274808"/>
            <a:ext cx="1915091" cy="19150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 y="4922838"/>
            <a:ext cx="9291638" cy="194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FUJITSU\Desktop\اداب الطريق\صور متحركة\Space\XAAB5462.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63968" y="847725"/>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305">
                                          <p:stCondLst>
                                            <p:cond delay="0"/>
                                          </p:stCondLst>
                                        </p:cTn>
                                        <p:tgtEl>
                                          <p:spTgt spid="2"/>
                                        </p:tgtEl>
                                      </p:cBhvr>
                                    </p:animEffect>
                                    <p:anim calcmode="lin" valueType="num">
                                      <p:cBhvr>
                                        <p:cTn id="8" dur="4100"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49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494" tmFilter="0, 0; 0.125,0.2665; 0.25,0.4; 0.375,0.465; 0.5,0.5;  0.625,0.535; 0.75,0.6; 0.875,0.7335; 1,1">
                                          <p:stCondLst>
                                            <p:cond delay="1494"/>
                                          </p:stCondLst>
                                        </p:cTn>
                                        <p:tgtEl>
                                          <p:spTgt spid="2"/>
                                        </p:tgtEl>
                                        <p:attrNameLst>
                                          <p:attrName>ppt_y</p:attrName>
                                        </p:attrNameLst>
                                      </p:cBhvr>
                                      <p:tavLst>
                                        <p:tav tm="0" fmla="#ppt_y-sin(pi*$)/9">
                                          <p:val>
                                            <p:fltVal val="0"/>
                                          </p:val>
                                        </p:tav>
                                        <p:tav tm="100000">
                                          <p:val>
                                            <p:fltVal val="1"/>
                                          </p:val>
                                        </p:tav>
                                      </p:tavLst>
                                    </p:anim>
                                    <p:anim calcmode="lin" valueType="num">
                                      <p:cBhvr>
                                        <p:cTn id="11" dur="747" tmFilter="0, 0; 0.125,0.2665; 0.25,0.4; 0.375,0.465; 0.5,0.5;  0.625,0.535; 0.75,0.6; 0.875,0.7335; 1,1">
                                          <p:stCondLst>
                                            <p:cond delay="2979"/>
                                          </p:stCondLst>
                                        </p:cTn>
                                        <p:tgtEl>
                                          <p:spTgt spid="2"/>
                                        </p:tgtEl>
                                        <p:attrNameLst>
                                          <p:attrName>ppt_y</p:attrName>
                                        </p:attrNameLst>
                                      </p:cBhvr>
                                      <p:tavLst>
                                        <p:tav tm="0" fmla="#ppt_y-sin(pi*$)/27">
                                          <p:val>
                                            <p:fltVal val="0"/>
                                          </p:val>
                                        </p:tav>
                                        <p:tav tm="100000">
                                          <p:val>
                                            <p:fltVal val="1"/>
                                          </p:val>
                                        </p:tav>
                                      </p:tavLst>
                                    </p:anim>
                                    <p:anim calcmode="lin" valueType="num">
                                      <p:cBhvr>
                                        <p:cTn id="12" dur="369" tmFilter="0, 0; 0.125,0.2665; 0.25,0.4; 0.375,0.465; 0.5,0.5;  0.625,0.535; 0.75,0.6; 0.875,0.7335; 1,1">
                                          <p:stCondLst>
                                            <p:cond delay="3726"/>
                                          </p:stCondLst>
                                        </p:cTn>
                                        <p:tgtEl>
                                          <p:spTgt spid="2"/>
                                        </p:tgtEl>
                                        <p:attrNameLst>
                                          <p:attrName>ppt_y</p:attrName>
                                        </p:attrNameLst>
                                      </p:cBhvr>
                                      <p:tavLst>
                                        <p:tav tm="0" fmla="#ppt_y-sin(pi*$)/81">
                                          <p:val>
                                            <p:fltVal val="0"/>
                                          </p:val>
                                        </p:tav>
                                        <p:tav tm="100000">
                                          <p:val>
                                            <p:fltVal val="1"/>
                                          </p:val>
                                        </p:tav>
                                      </p:tavLst>
                                    </p:anim>
                                    <p:animScale>
                                      <p:cBhvr>
                                        <p:cTn id="13" dur="59">
                                          <p:stCondLst>
                                            <p:cond delay="1462"/>
                                          </p:stCondLst>
                                        </p:cTn>
                                        <p:tgtEl>
                                          <p:spTgt spid="2"/>
                                        </p:tgtEl>
                                      </p:cBhvr>
                                      <p:to x="100000" y="60000"/>
                                    </p:animScale>
                                    <p:animScale>
                                      <p:cBhvr>
                                        <p:cTn id="14" dur="373" decel="50000">
                                          <p:stCondLst>
                                            <p:cond delay="1521"/>
                                          </p:stCondLst>
                                        </p:cTn>
                                        <p:tgtEl>
                                          <p:spTgt spid="2"/>
                                        </p:tgtEl>
                                      </p:cBhvr>
                                      <p:to x="100000" y="100000"/>
                                    </p:animScale>
                                    <p:animScale>
                                      <p:cBhvr>
                                        <p:cTn id="15" dur="59">
                                          <p:stCondLst>
                                            <p:cond delay="2952"/>
                                          </p:stCondLst>
                                        </p:cTn>
                                        <p:tgtEl>
                                          <p:spTgt spid="2"/>
                                        </p:tgtEl>
                                      </p:cBhvr>
                                      <p:to x="100000" y="80000"/>
                                    </p:animScale>
                                    <p:animScale>
                                      <p:cBhvr>
                                        <p:cTn id="16" dur="373" decel="50000">
                                          <p:stCondLst>
                                            <p:cond delay="3011"/>
                                          </p:stCondLst>
                                        </p:cTn>
                                        <p:tgtEl>
                                          <p:spTgt spid="2"/>
                                        </p:tgtEl>
                                      </p:cBhvr>
                                      <p:to x="100000" y="100000"/>
                                    </p:animScale>
                                    <p:animScale>
                                      <p:cBhvr>
                                        <p:cTn id="17" dur="59">
                                          <p:stCondLst>
                                            <p:cond delay="3694"/>
                                          </p:stCondLst>
                                        </p:cTn>
                                        <p:tgtEl>
                                          <p:spTgt spid="2"/>
                                        </p:tgtEl>
                                      </p:cBhvr>
                                      <p:to x="100000" y="90000"/>
                                    </p:animScale>
                                    <p:animScale>
                                      <p:cBhvr>
                                        <p:cTn id="18" dur="373" decel="50000">
                                          <p:stCondLst>
                                            <p:cond delay="3753"/>
                                          </p:stCondLst>
                                        </p:cTn>
                                        <p:tgtEl>
                                          <p:spTgt spid="2"/>
                                        </p:tgtEl>
                                      </p:cBhvr>
                                      <p:to x="100000" y="100000"/>
                                    </p:animScale>
                                    <p:animScale>
                                      <p:cBhvr>
                                        <p:cTn id="19" dur="59">
                                          <p:stCondLst>
                                            <p:cond delay="4068"/>
                                          </p:stCondLst>
                                        </p:cTn>
                                        <p:tgtEl>
                                          <p:spTgt spid="2"/>
                                        </p:tgtEl>
                                      </p:cBhvr>
                                      <p:to x="100000" y="95000"/>
                                    </p:animScale>
                                    <p:animScale>
                                      <p:cBhvr>
                                        <p:cTn id="20" dur="373" decel="50000">
                                          <p:stCondLst>
                                            <p:cond delay="412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4763"/>
            <a:ext cx="929163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218613" cy="687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عنصر نائب للمحتوى 2"/>
          <p:cNvSpPr>
            <a:spLocks noGrp="1"/>
          </p:cNvSpPr>
          <p:nvPr>
            <p:ph idx="1"/>
          </p:nvPr>
        </p:nvSpPr>
        <p:spPr/>
        <p:txBody>
          <a:bodyPr/>
          <a:lstStyle/>
          <a:p>
            <a:r>
              <a:rPr lang="ar-SA" dirty="0" smtClean="0"/>
              <a:t>تمكن الفلكي القطري خالد السبيعي وبالتعاون مع عدد من مراكز الأبحاث في الولايات المتحدة الأمريكية وبريطانيا من جهة ومؤسسة قطر من اكتشاف كوكبا جديدا خارج المجموعة الشمسية. والكوكب الجديد الذي أطلق عليه اسم </a:t>
            </a:r>
            <a:r>
              <a:rPr lang="en-US" dirty="0" smtClean="0"/>
              <a:t>Qatar-1b </a:t>
            </a:r>
            <a:r>
              <a:rPr lang="ar-SA" dirty="0" smtClean="0"/>
              <a:t>تم اكتشافه عن طريق تقنية الإعتام الناجمة عن مرور الكوكب بين الأرض ونجمه. الكوكب المكتشف يشبه كوكب المشتري الموجود في مجموعتنا الشمسية من حيث التركيب والحجم.</a:t>
            </a:r>
            <a:endParaRPr lang="ar-SA" dirty="0"/>
          </a:p>
        </p:txBody>
      </p:sp>
      <p:sp>
        <p:nvSpPr>
          <p:cNvPr id="4" name="مستطيل 3"/>
          <p:cNvSpPr/>
          <p:nvPr/>
        </p:nvSpPr>
        <p:spPr>
          <a:xfrm>
            <a:off x="3998873" y="489446"/>
            <a:ext cx="4893607" cy="923330"/>
          </a:xfrm>
          <a:prstGeom prst="rect">
            <a:avLst/>
          </a:prstGeom>
          <a:noFill/>
        </p:spPr>
        <p:txBody>
          <a:bodyPr wrap="square" lIns="91440" tIns="45720" rIns="91440" bIns="45720">
            <a:spAutoFit/>
          </a:bodyPr>
          <a:lstStyle/>
          <a:p>
            <a:pPr algn="ctr"/>
            <a:r>
              <a:rPr lang="ar-S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مكتشفات حديثة</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929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p:txBody>
          <a:bodyPr/>
          <a:lstStyle/>
          <a:p>
            <a:endParaRPr lang="ar-SA"/>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4763"/>
            <a:ext cx="929163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692696"/>
            <a:ext cx="3627437"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61" y="476672"/>
            <a:ext cx="3627437"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8640"/>
            <a:ext cx="3627437"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289050" y="1878013"/>
            <a:ext cx="6565900"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008642" y="4581128"/>
            <a:ext cx="512672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القائد التربوي عنها / أشواق </a:t>
            </a:r>
            <a:r>
              <a:rPr lang="ar-SA"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الخنيزي</a:t>
            </a:r>
            <a:endParaRPr lang="ar-SA"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35531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ANd9GcSZHsgCBejP0Zf78PK3m39EW50EL_XWsfGsj44C692MSdwUj5C4OA">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b="10764"/>
          <a:stretch>
            <a:fillRect/>
          </a:stretch>
        </p:blipFill>
        <p:spPr bwMode="auto">
          <a:xfrm>
            <a:off x="0" y="0"/>
            <a:ext cx="9144000" cy="7461250"/>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لمحتوى 1"/>
          <p:cNvSpPr>
            <a:spLocks noGrp="1"/>
          </p:cNvSpPr>
          <p:nvPr>
            <p:ph/>
          </p:nvPr>
        </p:nvSpPr>
        <p:spPr/>
        <p:txBody>
          <a:bodyPr/>
          <a:lstStyle/>
          <a:p>
            <a:pPr marL="0" indent="0">
              <a:buNone/>
            </a:pPr>
            <a:r>
              <a:rPr lang="en-US" dirty="0" smtClean="0"/>
              <a:t>C:\Users\FUJITSU\Downloads</a:t>
            </a:r>
            <a:endParaRPr lang="ar-SA" dirty="0">
              <a:solidFill>
                <a:srgbClr val="FF0000"/>
              </a:solidFill>
            </a:endParaRPr>
          </a:p>
        </p:txBody>
      </p:sp>
    </p:spTree>
    <p:extLst>
      <p:ext uri="{BB962C8B-B14F-4D97-AF65-F5344CB8AC3E}">
        <p14:creationId xmlns:p14="http://schemas.microsoft.com/office/powerpoint/2010/main" val="267022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7471" y="-16178"/>
            <a:ext cx="9291471" cy="687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عنوان فرعي 2"/>
          <p:cNvSpPr>
            <a:spLocks noGrp="1"/>
          </p:cNvSpPr>
          <p:nvPr>
            <p:ph type="subTitle" idx="1"/>
          </p:nvPr>
        </p:nvSpPr>
        <p:spPr>
          <a:xfrm>
            <a:off x="971600" y="1291208"/>
            <a:ext cx="7416824" cy="4874096"/>
          </a:xfrm>
        </p:spPr>
        <p:txBody>
          <a:bodyPr>
            <a:normAutofit fontScale="92500" lnSpcReduction="20000"/>
          </a:bodyPr>
          <a:lstStyle/>
          <a:p>
            <a:pPr algn="justLow"/>
            <a:endParaRPr lang="ar-SA" dirty="0" smtClean="0">
              <a:solidFill>
                <a:schemeClr val="tx1"/>
              </a:solidFill>
            </a:endParaRPr>
          </a:p>
          <a:p>
            <a:pPr algn="justLow"/>
            <a:r>
              <a:rPr lang="ar-SA" b="1" dirty="0" smtClean="0">
                <a:solidFill>
                  <a:schemeClr val="tx1"/>
                </a:solidFill>
                <a:latin typeface="Adobe Arabic" pitchFamily="18" charset="-78"/>
                <a:cs typeface="Adobe Arabic" pitchFamily="18" charset="-78"/>
              </a:rPr>
              <a:t>استكشاف الفضاء هو </a:t>
            </a:r>
            <a:r>
              <a:rPr lang="ar-SA" b="1" dirty="0" err="1" smtClean="0">
                <a:solidFill>
                  <a:schemeClr val="tx1"/>
                </a:solidFill>
                <a:latin typeface="Adobe Arabic" pitchFamily="18" charset="-78"/>
                <a:cs typeface="Adobe Arabic" pitchFamily="18" charset="-78"/>
              </a:rPr>
              <a:t>الإكتشاف</a:t>
            </a:r>
            <a:r>
              <a:rPr lang="ar-SA" b="1" dirty="0" smtClean="0">
                <a:solidFill>
                  <a:schemeClr val="tx1"/>
                </a:solidFill>
                <a:latin typeface="Adobe Arabic" pitchFamily="18" charset="-78"/>
                <a:cs typeface="Adobe Arabic" pitchFamily="18" charset="-78"/>
              </a:rPr>
              <a:t> المستمر و </a:t>
            </a:r>
            <a:r>
              <a:rPr lang="ar-SA" b="1" dirty="0" err="1" smtClean="0">
                <a:solidFill>
                  <a:schemeClr val="tx1"/>
                </a:solidFill>
                <a:latin typeface="Adobe Arabic" pitchFamily="18" charset="-78"/>
                <a:cs typeface="Adobe Arabic" pitchFamily="18" charset="-78"/>
              </a:rPr>
              <a:t>الإستكشاف</a:t>
            </a:r>
            <a:r>
              <a:rPr lang="ar-SA" b="1" dirty="0" smtClean="0">
                <a:solidFill>
                  <a:schemeClr val="tx1"/>
                </a:solidFill>
                <a:latin typeface="Adobe Arabic" pitchFamily="18" charset="-78"/>
                <a:cs typeface="Adobe Arabic" pitchFamily="18" charset="-78"/>
              </a:rPr>
              <a:t> </a:t>
            </a:r>
            <a:r>
              <a:rPr lang="ar-SA" b="1" dirty="0" err="1" smtClean="0">
                <a:solidFill>
                  <a:schemeClr val="tx1"/>
                </a:solidFill>
                <a:latin typeface="Adobe Arabic" pitchFamily="18" charset="-78"/>
                <a:cs typeface="Adobe Arabic" pitchFamily="18" charset="-78"/>
              </a:rPr>
              <a:t>بإستخدام</a:t>
            </a:r>
            <a:r>
              <a:rPr lang="ar-SA" b="1" dirty="0" smtClean="0">
                <a:solidFill>
                  <a:schemeClr val="tx1"/>
                </a:solidFill>
                <a:latin typeface="Adobe Arabic" pitchFamily="18" charset="-78"/>
                <a:cs typeface="Adobe Arabic" pitchFamily="18" charset="-78"/>
              </a:rPr>
              <a:t> الملاحة الفلكية لهياكل في الفضاء الخارجي عن طريق تطور مستمر و تكنولوجيا فضائية متزايدة. في حين يتم دراسة الفضاء بشكل رئيسي من قبل تلسكوبات فلكية، ويجرى التنقيب الفعلي للفضاء بواسطة </a:t>
            </a:r>
            <a:r>
              <a:rPr lang="ar-SA" b="1" dirty="0" err="1" smtClean="0">
                <a:solidFill>
                  <a:schemeClr val="tx1"/>
                </a:solidFill>
                <a:latin typeface="Adobe Arabic" pitchFamily="18" charset="-78"/>
                <a:cs typeface="Adobe Arabic" pitchFamily="18" charset="-78"/>
              </a:rPr>
              <a:t>مجسات</a:t>
            </a:r>
            <a:r>
              <a:rPr lang="ar-SA" b="1" dirty="0" smtClean="0">
                <a:solidFill>
                  <a:schemeClr val="tx1"/>
                </a:solidFill>
                <a:latin typeface="Adobe Arabic" pitchFamily="18" charset="-78"/>
                <a:cs typeface="Adobe Arabic" pitchFamily="18" charset="-78"/>
              </a:rPr>
              <a:t> </a:t>
            </a:r>
            <a:r>
              <a:rPr lang="ar-SA" b="1" dirty="0" err="1" smtClean="0">
                <a:solidFill>
                  <a:schemeClr val="tx1"/>
                </a:solidFill>
                <a:latin typeface="Adobe Arabic" pitchFamily="18" charset="-78"/>
                <a:cs typeface="Adobe Arabic" pitchFamily="18" charset="-78"/>
              </a:rPr>
              <a:t>روبوتية</a:t>
            </a:r>
            <a:r>
              <a:rPr lang="ar-SA" b="1" dirty="0" smtClean="0">
                <a:solidFill>
                  <a:schemeClr val="tx1"/>
                </a:solidFill>
                <a:latin typeface="Adobe Arabic" pitchFamily="18" charset="-78"/>
                <a:cs typeface="Adobe Arabic" pitchFamily="18" charset="-78"/>
              </a:rPr>
              <a:t> من دون رواد وأيضا بواسطة رحلات الفضاء البشرية . بينما رصد الأجسام في الفضاء، والمعروف باسم علم الفلك ، يسبق التاريخ المسجل الموثق، كان الصاروخ تطورا كبيرا وفعال نسبيا خلال أوائل القرن العشرين الذى سمح باستكشاف الفضاء المادي ليصبح حقيقة واقعة. المبررات الشائعة لاستكشاف الفضاء تشمل النهوض بالبحث العلمي، وتوحيد الشعوب المختلفة، وضمان بقاء البشرية في المستقبل وتطوير المزايا العسكرية والاستراتيجية ضد دول </a:t>
            </a:r>
            <a:r>
              <a:rPr lang="ar-SA" b="1" dirty="0" smtClean="0">
                <a:solidFill>
                  <a:schemeClr val="tx1"/>
                </a:solidFill>
                <a:latin typeface="Adobe Arabic" pitchFamily="18" charset="-78"/>
                <a:cs typeface="Adobe Arabic" pitchFamily="18" charset="-78"/>
                <a:hlinkClick r:id="rId3" action="ppaction://hlinkfile"/>
              </a:rPr>
              <a:t>أخرى.</a:t>
            </a:r>
            <a:endParaRPr lang="ar-SA" b="1" dirty="0">
              <a:solidFill>
                <a:schemeClr val="tx1"/>
              </a:solidFill>
              <a:latin typeface="Adobe Arabic" pitchFamily="18" charset="-78"/>
              <a:cs typeface="Adobe Arabic" pitchFamily="18" charset="-78"/>
            </a:endParaRPr>
          </a:p>
        </p:txBody>
      </p:sp>
      <p:pic>
        <p:nvPicPr>
          <p:cNvPr id="2" name="صورة 1"/>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736" y="61466"/>
            <a:ext cx="9144000" cy="1609725"/>
          </a:xfrm>
          <a:prstGeom prst="rect">
            <a:avLst/>
          </a:prstGeom>
        </p:spPr>
      </p:pic>
      <p:sp>
        <p:nvSpPr>
          <p:cNvPr id="4" name="مستطيل 3"/>
          <p:cNvSpPr/>
          <p:nvPr/>
        </p:nvSpPr>
        <p:spPr>
          <a:xfrm>
            <a:off x="6716210" y="404664"/>
            <a:ext cx="1539204" cy="923330"/>
          </a:xfrm>
          <a:prstGeom prst="rect">
            <a:avLst/>
          </a:prstGeom>
          <a:noFill/>
        </p:spPr>
        <p:txBody>
          <a:bodyPr wrap="none" lIns="91440" tIns="45720" rIns="91440" bIns="45720">
            <a:spAutoFit/>
          </a:bodyPr>
          <a:lstStyle/>
          <a:p>
            <a:pPr algn="ctr"/>
            <a:r>
              <a:rPr lang="ar-SA"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مقدمة</a:t>
            </a:r>
            <a:endParaRPr lang="ar-SA"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5" name="Picture 2" descr="C:\Users\FUJITSU\Desktop\اداب الطريق\صور متحركة\animations\2 GIF\صورة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589240"/>
            <a:ext cx="1181919" cy="118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6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4763"/>
            <a:ext cx="929163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14208"/>
            <a:ext cx="6485485" cy="1070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عنوان 1"/>
          <p:cNvSpPr>
            <a:spLocks noGrp="1"/>
          </p:cNvSpPr>
          <p:nvPr>
            <p:ph type="title"/>
          </p:nvPr>
        </p:nvSpPr>
        <p:spPr>
          <a:xfrm>
            <a:off x="457200" y="274638"/>
            <a:ext cx="8229600" cy="1354162"/>
          </a:xfrm>
        </p:spPr>
        <p:txBody>
          <a:body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فوائد علم الفلك</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2" descr="C:\Users\FUJITSU\Desktop\اداب الطريق\صور متحركة\animations\Copy of rocket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757" y="98447"/>
            <a:ext cx="2890341" cy="1702098"/>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p:txBody>
          <a:bodyPr>
            <a:normAutofit fontScale="92500"/>
          </a:bodyPr>
          <a:lstStyle/>
          <a:p>
            <a:pPr algn="just"/>
            <a:r>
              <a:rPr lang="ar-SA" dirty="0" smtClean="0"/>
              <a:t>فائدة </a:t>
            </a:r>
            <a:r>
              <a:rPr lang="ar-SA" dirty="0"/>
              <a:t>علم الفلك تكمن في فهم الكون وطريقة عمله ومحاولة </a:t>
            </a:r>
            <a:r>
              <a:rPr lang="ar-SA" dirty="0" smtClean="0"/>
              <a:t>للإجابة </a:t>
            </a:r>
            <a:r>
              <a:rPr lang="ar-SA" dirty="0"/>
              <a:t>عن الكثير من الاسئلة الرئيسية عن تكون الكون وتطور المجرات والمجموعة الشمسية </a:t>
            </a:r>
            <a:r>
              <a:rPr lang="ar-SA" dirty="0" err="1"/>
              <a:t>انتهاءا</a:t>
            </a:r>
            <a:r>
              <a:rPr lang="ar-SA" dirty="0"/>
              <a:t> بتطور الحياة نفسها</a:t>
            </a:r>
            <a:r>
              <a:rPr lang="ar-SA" dirty="0" smtClean="0"/>
              <a:t>..</a:t>
            </a:r>
          </a:p>
          <a:p>
            <a:pPr algn="just"/>
            <a:endParaRPr lang="ar-SA" dirty="0"/>
          </a:p>
          <a:p>
            <a:pPr algn="just"/>
            <a:r>
              <a:rPr lang="ar-SA" dirty="0"/>
              <a:t>ولدراسة الفلك ، يحتاج العلماء الى آلات عديدة من المناظير </a:t>
            </a:r>
            <a:r>
              <a:rPr lang="ar-SA" dirty="0" smtClean="0"/>
              <a:t>والكاميرات والمحللات </a:t>
            </a:r>
            <a:r>
              <a:rPr lang="ar-SA" dirty="0"/>
              <a:t>الضوئية وغيرها. وقد ساهم علم الفلك في </a:t>
            </a:r>
            <a:r>
              <a:rPr lang="ar-SA" dirty="0" err="1"/>
              <a:t>تطويرتكنولوجيا</a:t>
            </a:r>
            <a:r>
              <a:rPr lang="ar-SA" dirty="0"/>
              <a:t> جديدة في كثير من المجالات والتي بدورها كان لها الفائدة العظيمة والجمة على المجتمع و</a:t>
            </a:r>
            <a:r>
              <a:rPr lang="ar-SA" dirty="0">
                <a:hlinkClick r:id="rId5" action="ppaction://hlinkfile"/>
              </a:rPr>
              <a:t>تطوره</a:t>
            </a:r>
            <a:r>
              <a:rPr lang="ar-SA" dirty="0"/>
              <a:t>. </a:t>
            </a:r>
          </a:p>
        </p:txBody>
      </p:sp>
    </p:spTree>
    <p:extLst>
      <p:ext uri="{BB962C8B-B14F-4D97-AF65-F5344CB8AC3E}">
        <p14:creationId xmlns:p14="http://schemas.microsoft.com/office/powerpoint/2010/main" val="231939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anim calcmode="lin" valueType="num">
                                      <p:cBhvr>
                                        <p:cTn id="1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4763"/>
            <a:ext cx="929163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16632"/>
            <a:ext cx="1547664"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عنوان 1"/>
          <p:cNvSpPr>
            <a:spLocks noGrp="1"/>
          </p:cNvSpPr>
          <p:nvPr>
            <p:ph type="title"/>
          </p:nvPr>
        </p:nvSpPr>
        <p:spPr/>
        <p:txBody>
          <a:bodyPr/>
          <a:lstStyle/>
          <a:p>
            <a:r>
              <a:rPr lang="ar-SA" dirty="0" smtClean="0">
                <a:solidFill>
                  <a:srgbClr val="FF0000"/>
                </a:solidFill>
              </a:rPr>
              <a:t>بعض تغيرات الفضاء</a:t>
            </a:r>
            <a:endParaRPr lang="ar-SA" dirty="0">
              <a:solidFill>
                <a:srgbClr val="FF0000"/>
              </a:solidFill>
            </a:endParaRPr>
          </a:p>
        </p:txBody>
      </p:sp>
      <p:sp>
        <p:nvSpPr>
          <p:cNvPr id="3" name="عنصر نائب للمحتوى 2"/>
          <p:cNvSpPr>
            <a:spLocks noGrp="1"/>
          </p:cNvSpPr>
          <p:nvPr>
            <p:ph idx="1"/>
          </p:nvPr>
        </p:nvSpPr>
        <p:spPr>
          <a:xfrm>
            <a:off x="1547664" y="1268760"/>
            <a:ext cx="7149480" cy="4525963"/>
          </a:xfrm>
        </p:spPr>
        <p:txBody>
          <a:bodyPr>
            <a:noAutofit/>
          </a:bodyPr>
          <a:lstStyle/>
          <a:p>
            <a:pPr algn="just"/>
            <a:r>
              <a:rPr lang="ar-SA" sz="2400" b="1" dirty="0">
                <a:latin typeface="Adobe Arabic" pitchFamily="18" charset="-78"/>
                <a:cs typeface="Adobe Arabic" pitchFamily="18" charset="-78"/>
              </a:rPr>
              <a:t>التغير المناخي وظاهرة الاحتباس الحراري وظاهرة البيوت الزجاجية جميعها مسميات لنفس الظاهرة التي تدور حول ارتفاع درجة حرارة الغلاف الجوي، أما الظواهر الأخرى مثل ظاهرة </a:t>
            </a:r>
            <a:r>
              <a:rPr lang="ar-SA" sz="2400" b="1" dirty="0" err="1">
                <a:latin typeface="Adobe Arabic" pitchFamily="18" charset="-78"/>
                <a:cs typeface="Adobe Arabic" pitchFamily="18" charset="-78"/>
              </a:rPr>
              <a:t>النينو</a:t>
            </a:r>
            <a:r>
              <a:rPr lang="ar-SA" sz="2400" b="1" dirty="0">
                <a:latin typeface="Adobe Arabic" pitchFamily="18" charset="-78"/>
                <a:cs typeface="Adobe Arabic" pitchFamily="18" charset="-78"/>
              </a:rPr>
              <a:t> </a:t>
            </a:r>
            <a:r>
              <a:rPr lang="en-US" sz="2400" b="1" dirty="0">
                <a:latin typeface="Adobe Arabic" pitchFamily="18" charset="-78"/>
                <a:cs typeface="Adobe Arabic" pitchFamily="18" charset="-78"/>
              </a:rPr>
              <a:t>El-Nino </a:t>
            </a:r>
            <a:r>
              <a:rPr lang="ar-SA" sz="2400" b="1" dirty="0">
                <a:latin typeface="Adobe Arabic" pitchFamily="18" charset="-78"/>
                <a:cs typeface="Adobe Arabic" pitchFamily="18" charset="-78"/>
              </a:rPr>
              <a:t>وظاهرة الانينا </a:t>
            </a:r>
            <a:r>
              <a:rPr lang="en-US" sz="2400" b="1" dirty="0">
                <a:latin typeface="Adobe Arabic" pitchFamily="18" charset="-78"/>
                <a:cs typeface="Adobe Arabic" pitchFamily="18" charset="-78"/>
              </a:rPr>
              <a:t>La-Nina </a:t>
            </a:r>
            <a:r>
              <a:rPr lang="ar-SA" sz="2400" b="1" dirty="0">
                <a:latin typeface="Adobe Arabic" pitchFamily="18" charset="-78"/>
                <a:cs typeface="Adobe Arabic" pitchFamily="18" charset="-78"/>
              </a:rPr>
              <a:t>وظاهرة ارتفاع مستوى المياه السطحية للبحار والمحيطات, وظاهرة العواصف والفيضانات والتصحر وحرائق الغابات ما هي إلا إفرازات لهذه </a:t>
            </a:r>
            <a:r>
              <a:rPr lang="ar-SA" sz="2400" b="1" dirty="0" err="1">
                <a:latin typeface="Adobe Arabic" pitchFamily="18" charset="-78"/>
                <a:cs typeface="Adobe Arabic" pitchFamily="18" charset="-78"/>
              </a:rPr>
              <a:t>الظاهرة.في</a:t>
            </a:r>
            <a:r>
              <a:rPr lang="ar-SA" sz="2400" b="1" dirty="0">
                <a:latin typeface="Adobe Arabic" pitchFamily="18" charset="-78"/>
                <a:cs typeface="Adobe Arabic" pitchFamily="18" charset="-78"/>
              </a:rPr>
              <a:t> عام 1920م في أوربا ، أثبت العالم الفلكي </a:t>
            </a:r>
            <a:r>
              <a:rPr lang="ar-SA" sz="2400" b="1" dirty="0" smtClean="0">
                <a:latin typeface="Adobe Arabic" pitchFamily="18" charset="-78"/>
                <a:cs typeface="Adobe Arabic" pitchFamily="18" charset="-78"/>
              </a:rPr>
              <a:t>الصربي</a:t>
            </a:r>
            <a:r>
              <a:rPr lang="en-US" sz="2400" b="1" dirty="0" smtClean="0">
                <a:latin typeface="Adobe Arabic" pitchFamily="18" charset="-78"/>
                <a:cs typeface="Adobe Arabic" pitchFamily="18" charset="-78"/>
              </a:rPr>
              <a:t> </a:t>
            </a:r>
            <a:r>
              <a:rPr lang="ar-SA" sz="2400" b="1" dirty="0">
                <a:latin typeface="Adobe Arabic" pitchFamily="18" charset="-78"/>
                <a:cs typeface="Adobe Arabic" pitchFamily="18" charset="-78"/>
              </a:rPr>
              <a:t>أن الكرة </a:t>
            </a:r>
            <a:r>
              <a:rPr lang="ar-SA" sz="2400" b="1" dirty="0" err="1">
                <a:latin typeface="Adobe Arabic" pitchFamily="18" charset="-78"/>
                <a:cs typeface="Adobe Arabic" pitchFamily="18" charset="-78"/>
              </a:rPr>
              <a:t>الارضيه</a:t>
            </a:r>
            <a:r>
              <a:rPr lang="ar-SA" sz="2400" b="1" dirty="0">
                <a:latin typeface="Adobe Arabic" pitchFamily="18" charset="-78"/>
                <a:cs typeface="Adobe Arabic" pitchFamily="18" charset="-78"/>
              </a:rPr>
              <a:t>  ستمر في تغيرات نتيجة  دورات  ثلاث (دورات  </a:t>
            </a:r>
            <a:r>
              <a:rPr lang="ar-SA" sz="2400" b="1" dirty="0" err="1">
                <a:latin typeface="Adobe Arabic" pitchFamily="18" charset="-78"/>
                <a:cs typeface="Adobe Arabic" pitchFamily="18" charset="-78"/>
              </a:rPr>
              <a:t>ميلانكوفيتش</a:t>
            </a:r>
            <a:r>
              <a:rPr lang="ar-SA" sz="2400" b="1" dirty="0">
                <a:latin typeface="Adobe Arabic" pitchFamily="18" charset="-78"/>
                <a:cs typeface="Adobe Arabic" pitchFamily="18" charset="-78"/>
              </a:rPr>
              <a:t>)  ، وهذه التغيرات يتبعها  تغيرات كبيرة في مناخ الكرة الأرضية, من ارتفاع قياسي في درجة حرارة كوكب الأرض أو العكس من ذلك  من جهة أخرى انخفاض قياسي لدرجة حرارة الأرض قد يؤدي إلى حدوث ما يعرف بالعصور الجليدية نتيجة تغير  كمية الحرارة الساقطة من أشعة الشمس على سطح الأرض  من منطقة </a:t>
            </a:r>
            <a:r>
              <a:rPr lang="ar-SA" sz="2400" b="1" dirty="0" smtClean="0">
                <a:latin typeface="Adobe Arabic" pitchFamily="18" charset="-78"/>
                <a:cs typeface="Adobe Arabic" pitchFamily="18" charset="-78"/>
              </a:rPr>
              <a:t>لأخرى</a:t>
            </a:r>
            <a:endParaRPr lang="ar-SA" sz="2400" b="1" dirty="0">
              <a:latin typeface="Adobe Arabic" pitchFamily="18" charset="-78"/>
              <a:cs typeface="Adobe Arabic" pitchFamily="18" charset="-78"/>
            </a:endParaRPr>
          </a:p>
          <a:p>
            <a:pPr algn="just"/>
            <a:r>
              <a:rPr lang="ar-SA" sz="2400" b="1" dirty="0">
                <a:latin typeface="Adobe Arabic" pitchFamily="18" charset="-78"/>
                <a:cs typeface="Adobe Arabic" pitchFamily="18" charset="-78"/>
              </a:rPr>
              <a:t>  وقد أقام خبراء في علم الفلك  وخبراء علم  المناخ نهاية القرن الماضي بمراجعة الدورات </a:t>
            </a:r>
            <a:r>
              <a:rPr lang="ar-SA" sz="2400" b="1" dirty="0" err="1">
                <a:latin typeface="Adobe Arabic" pitchFamily="18" charset="-78"/>
                <a:cs typeface="Adobe Arabic" pitchFamily="18" charset="-78"/>
              </a:rPr>
              <a:t>الفلكيه</a:t>
            </a:r>
            <a:r>
              <a:rPr lang="ar-SA" sz="2400" b="1" dirty="0">
                <a:latin typeface="Adobe Arabic" pitchFamily="18" charset="-78"/>
                <a:cs typeface="Adobe Arabic" pitchFamily="18" charset="-78"/>
              </a:rPr>
              <a:t> ، وبدراسة نظائر الأوكسجين في بعض الأحافير البحرية المختلفة لفترات زمنية سحيقة، وكذلك من خلال </a:t>
            </a:r>
            <a:r>
              <a:rPr lang="ar-SA" sz="2400" b="1" dirty="0" err="1">
                <a:latin typeface="Adobe Arabic" pitchFamily="18" charset="-78"/>
                <a:cs typeface="Adobe Arabic" pitchFamily="18" charset="-78"/>
              </a:rPr>
              <a:t>مجسات</a:t>
            </a:r>
            <a:r>
              <a:rPr lang="ar-SA" sz="2400" b="1" dirty="0">
                <a:latin typeface="Adobe Arabic" pitchFamily="18" charset="-78"/>
                <a:cs typeface="Adobe Arabic" pitchFamily="18" charset="-78"/>
              </a:rPr>
              <a:t> أخذت من التراكمات الجليدية في القطب الشمالي والجنوبي </a:t>
            </a:r>
          </a:p>
        </p:txBody>
      </p:sp>
    </p:spTree>
    <p:extLst>
      <p:ext uri="{BB962C8B-B14F-4D97-AF65-F5344CB8AC3E}">
        <p14:creationId xmlns:p14="http://schemas.microsoft.com/office/powerpoint/2010/main" val="266671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7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4763"/>
            <a:ext cx="929163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a:xfrm>
            <a:off x="1691680" y="274638"/>
            <a:ext cx="6995120" cy="1143000"/>
          </a:xfrm>
        </p:spPr>
        <p:txBody>
          <a:bodyPr>
            <a:normAutofit fontScale="90000"/>
          </a:bodyPr>
          <a:lstStyle/>
          <a:p>
            <a:r>
              <a:rPr lang="ar-SA" dirty="0" smtClean="0">
                <a:solidFill>
                  <a:schemeClr val="accent2">
                    <a:lumMod val="75000"/>
                  </a:schemeClr>
                </a:solidFill>
              </a:rPr>
              <a:t>الدراسات القديمة والحديثة في علم الفلك</a:t>
            </a:r>
            <a:endParaRPr lang="ar-SA" dirty="0">
              <a:solidFill>
                <a:schemeClr val="accent2">
                  <a:lumMod val="75000"/>
                </a:schemeClr>
              </a:solidFill>
            </a:endParaRPr>
          </a:p>
        </p:txBody>
      </p:sp>
      <p:sp>
        <p:nvSpPr>
          <p:cNvPr id="3" name="عنصر نائب للمحتوى 2"/>
          <p:cNvSpPr>
            <a:spLocks noGrp="1"/>
          </p:cNvSpPr>
          <p:nvPr>
            <p:ph idx="1"/>
          </p:nvPr>
        </p:nvSpPr>
        <p:spPr>
          <a:xfrm>
            <a:off x="457200" y="1412776"/>
            <a:ext cx="8229600" cy="4525963"/>
          </a:xfrm>
        </p:spPr>
        <p:txBody>
          <a:bodyPr>
            <a:noAutofit/>
          </a:bodyPr>
          <a:lstStyle/>
          <a:p>
            <a:pPr algn="just"/>
            <a:r>
              <a:rPr lang="ar-SA" sz="2200" b="1" dirty="0" smtClean="0"/>
              <a:t>ارتبط </a:t>
            </a:r>
            <a:r>
              <a:rPr lang="ar-SA" sz="2200" b="1" dirty="0"/>
              <a:t>علم الفلك قديماً بالتحديق إلي النجوم و التطلع إلى السماء ليلاً عبر التلسكوبات. لكن علم الفلك والفضاء لم يعد كذلك، فمن فترة طويلة كان يعتبر علم الفلك مرتبطاً بالتنجيم ولكن الآن الوضع مختلف، حيث </a:t>
            </a:r>
            <a:r>
              <a:rPr lang="ar-SA" sz="2200" b="1" dirty="0" err="1"/>
              <a:t>إنفصل</a:t>
            </a:r>
            <a:r>
              <a:rPr lang="ar-SA" sz="2200" b="1" dirty="0"/>
              <a:t> علم الفلك عن فكرة التنجيم وصار يعتبر مجالاً علمياً يحظى </a:t>
            </a:r>
            <a:r>
              <a:rPr lang="ar-SA" sz="2200" b="1" dirty="0" err="1"/>
              <a:t>بالأحترام</a:t>
            </a:r>
            <a:r>
              <a:rPr lang="ar-SA" sz="2200" b="1" dirty="0"/>
              <a:t> والاعتراف في جميع أنحاء العالم.</a:t>
            </a:r>
          </a:p>
          <a:p>
            <a:pPr algn="just"/>
            <a:r>
              <a:rPr lang="ar-SA" sz="2200" b="1" dirty="0"/>
              <a:t>كيف تنمو النجوم والكواكب؟ وهل توجد حياة بين النجوم؟ كيف بدأت نشأة الكون وكيف ستنتهى؟ تلك المسائل </a:t>
            </a:r>
            <a:r>
              <a:rPr lang="ar-SA" sz="2200" b="1" dirty="0" err="1"/>
              <a:t>فى</a:t>
            </a:r>
            <a:r>
              <a:rPr lang="ar-SA" sz="2200" b="1" dirty="0"/>
              <a:t> علم الفلك أو علم الفيزياء الفلكية، </a:t>
            </a:r>
            <a:r>
              <a:rPr lang="ar-SA" sz="2200" b="1" dirty="0" err="1"/>
              <a:t>هى</a:t>
            </a:r>
            <a:r>
              <a:rPr lang="ar-SA" sz="2200" b="1" dirty="0"/>
              <a:t> مسائل دراسية ذات تحدى </a:t>
            </a:r>
            <a:r>
              <a:rPr lang="ar-SA" sz="2200" b="1" dirty="0" err="1"/>
              <a:t>علمى</a:t>
            </a:r>
            <a:r>
              <a:rPr lang="ar-SA" sz="2200" b="1" dirty="0"/>
              <a:t> </a:t>
            </a:r>
            <a:r>
              <a:rPr lang="ar-SA" sz="2200" b="1" dirty="0" err="1"/>
              <a:t>ودراسى</a:t>
            </a:r>
            <a:r>
              <a:rPr lang="ar-SA" sz="2200" b="1" dirty="0"/>
              <a:t> للطلاب.</a:t>
            </a:r>
          </a:p>
          <a:p>
            <a:pPr algn="just"/>
            <a:r>
              <a:rPr lang="ar-SA" sz="2200" b="1" dirty="0"/>
              <a:t>إن دراسة علم الفلك الحديث دراسة تنطوي على دراسات منهجية ذات طبيعة تحليلية وحسابية لدراسة الأجرام السماوية في الكون، وتلك الأجرام تشمل الأقمار، والمذنبات، وأيضاً الأقمار الصناعية، والنجوم، والمجرات. كما أن هناك العديد من المجالات الدراسية وثيقة الصلة ضمن برنامج دراسة علم الفلك بعضها:</a:t>
            </a:r>
          </a:p>
          <a:p>
            <a:pPr algn="just"/>
            <a:r>
              <a:rPr lang="ar-SA" sz="2200" b="1" dirty="0"/>
              <a:t>القياسات الفلكية، وهى دراسة ومراقبة مواضع السكون والحركة لجميع الأجرام السماوية السالف ذكرها (ومن ضمن </a:t>
            </a:r>
            <a:r>
              <a:rPr lang="ar-SA" sz="2200" b="1" dirty="0" err="1"/>
              <a:t>إستخدماتها</a:t>
            </a:r>
            <a:r>
              <a:rPr lang="ar-SA" sz="2200" b="1" dirty="0"/>
              <a:t> تحديد التوقيت العالمي).</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157192"/>
            <a:ext cx="109583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FUJITSU\Desktop\اداب الطريق\صور متحركة\animations\Copy of rocket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5556" y="476672"/>
            <a:ext cx="666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UJITSU\Desktop\اداب الطريق\صور متحركة\animations\Copy of rocket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2048" y="367134"/>
            <a:ext cx="666750" cy="633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UJITSU\Desktop\اداب الطريق\صور متحركة\animations\Copy of rocket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50" y="892935"/>
            <a:ext cx="666750"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4763"/>
            <a:ext cx="929163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a:xfrm>
            <a:off x="2699792" y="692696"/>
            <a:ext cx="5987008" cy="5433467"/>
          </a:xfrm>
        </p:spPr>
        <p:txBody>
          <a:bodyPr>
            <a:normAutofit fontScale="92500"/>
          </a:bodyPr>
          <a:lstStyle/>
          <a:p>
            <a:endParaRPr lang="ar-SA" dirty="0" smtClean="0"/>
          </a:p>
          <a:p>
            <a:r>
              <a:rPr lang="ar-SA" dirty="0" smtClean="0"/>
              <a:t>رصدت الأجسام الفضائية ، والمعروفة باسم علم الفلك ، لتسبق التاريخ المسجل الموثوق به ، وأدى ذلك إلى تطوير الصواريخ الكبيرة والفعالة نسبيا خلال أوائل القرن ال 20 الذي سمح </a:t>
            </a:r>
            <a:r>
              <a:rPr lang="ar-SA" dirty="0" err="1" smtClean="0"/>
              <a:t>لأستكشاف</a:t>
            </a:r>
            <a:r>
              <a:rPr lang="ar-SA" dirty="0" smtClean="0"/>
              <a:t> الفضاء المادي ليصبح واقعا ، ويشمل النهوض بالبحث العلمي ، وتوحيد الشعوب المختلفة ، وضمان بقاء البشرية في المستقبل ، وتطوير المزايا العسكرية والاستراتيجية ضد دول أخرى والمبررات شيوعا لاستكشاف ال</a:t>
            </a:r>
            <a:r>
              <a:rPr lang="ar-SA" dirty="0" smtClean="0">
                <a:hlinkClick r:id="rId3" action="ppaction://hlinkfile"/>
              </a:rPr>
              <a:t>فضاء</a:t>
            </a:r>
            <a:r>
              <a:rPr lang="ar-SA" dirty="0" smtClean="0"/>
              <a:t> .</a:t>
            </a:r>
            <a:endParaRPr lang="ar-SA" dirty="0"/>
          </a:p>
        </p:txBody>
      </p:sp>
      <p:sp>
        <p:nvSpPr>
          <p:cNvPr id="4" name="مستطيل 3"/>
          <p:cNvSpPr/>
          <p:nvPr/>
        </p:nvSpPr>
        <p:spPr>
          <a:xfrm>
            <a:off x="4427988" y="332656"/>
            <a:ext cx="405271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استكشاف الفضاء</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47124"/>
            <a:ext cx="2376264" cy="533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49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4763"/>
            <a:ext cx="929163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a:xfrm>
            <a:off x="1259632" y="1600200"/>
            <a:ext cx="7427168" cy="4525963"/>
          </a:xfrm>
        </p:spPr>
        <p:txBody>
          <a:bodyPr/>
          <a:lstStyle/>
          <a:p>
            <a:r>
              <a:rPr lang="ar-SA" dirty="0" smtClean="0"/>
              <a:t>تمكن البشر من خلال رحلات الفضاء البدء في استكشاف النظام الشمسي وبقية الكون ، لفهم العديد من الأشياء والظواهر التي لوحظت بطريقه أفضل من منظور الفضاء ، واستخدامه لصالح البشرية والموارد وسمات البيئة الفضائية  وكل هذه الأنشطة </a:t>
            </a:r>
            <a:r>
              <a:rPr lang="ar-SA" dirty="0" err="1" smtClean="0"/>
              <a:t>الاكتشافيه</a:t>
            </a:r>
            <a:r>
              <a:rPr lang="ar-SA" dirty="0" smtClean="0"/>
              <a:t> والفهم العلمي تطبيق هذا الفهم لخدمة الإنسان أغرا</a:t>
            </a:r>
            <a:r>
              <a:rPr lang="ar-SA" dirty="0" smtClean="0">
                <a:hlinkClick r:id="rId3" action="ppaction://hlinkfile"/>
              </a:rPr>
              <a:t>ضه </a:t>
            </a:r>
            <a:r>
              <a:rPr lang="ar-SA" dirty="0" smtClean="0"/>
              <a:t>.</a:t>
            </a:r>
            <a:endParaRPr lang="ar-SA" dirty="0"/>
          </a:p>
        </p:txBody>
      </p:sp>
      <p:sp>
        <p:nvSpPr>
          <p:cNvPr id="5" name="مستطيل 4"/>
          <p:cNvSpPr/>
          <p:nvPr/>
        </p:nvSpPr>
        <p:spPr>
          <a:xfrm>
            <a:off x="4427988" y="332656"/>
            <a:ext cx="405271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استكشاف الفضاء</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3121"/>
          <a:stretch/>
        </p:blipFill>
        <p:spPr bwMode="auto">
          <a:xfrm rot="16200000">
            <a:off x="-2774586" y="2774586"/>
            <a:ext cx="6741368" cy="119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58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4763"/>
            <a:ext cx="929163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a:xfrm>
            <a:off x="457200" y="1484784"/>
            <a:ext cx="8229600" cy="4525963"/>
          </a:xfrm>
        </p:spPr>
        <p:txBody>
          <a:bodyPr>
            <a:normAutofit fontScale="85000" lnSpcReduction="20000"/>
          </a:bodyPr>
          <a:lstStyle/>
          <a:p>
            <a:r>
              <a:rPr lang="ar-SA" dirty="0" smtClean="0"/>
              <a:t>يبدو أن الكون أحياناً يحب أن يحيرنا , فأغلب الاكتشافات التي من المفترض أن تفيد العلم , تسبب لنا الكثير من الحيرة والشك , فنسرع </a:t>
            </a:r>
            <a:r>
              <a:rPr lang="ar-SA" dirty="0" err="1" smtClean="0"/>
              <a:t>بإستنتاجات</a:t>
            </a:r>
            <a:r>
              <a:rPr lang="ar-SA" dirty="0" smtClean="0"/>
              <a:t> ونظريات مجنونة لتفسيرها .. ومن أمثلة تلك الاكتشافات العلمية المحيرة .. ما </a:t>
            </a:r>
            <a:r>
              <a:rPr lang="ar-SA" dirty="0" err="1" smtClean="0"/>
              <a:t>ستقرأونه</a:t>
            </a:r>
            <a:r>
              <a:rPr lang="ar-SA" dirty="0" smtClean="0"/>
              <a:t> في تلك القائمة ..</a:t>
            </a:r>
          </a:p>
          <a:p>
            <a:endParaRPr lang="ar-SA" dirty="0" smtClean="0"/>
          </a:p>
          <a:p>
            <a:r>
              <a:rPr lang="ar-SA" dirty="0" smtClean="0"/>
              <a:t>1- المجال المغناطيسي الغامض للقمر</a:t>
            </a:r>
          </a:p>
          <a:p>
            <a:r>
              <a:rPr lang="ar-SA" dirty="0" smtClean="0"/>
              <a:t>2- مجرات عمرها 13 بليون سنة</a:t>
            </a:r>
          </a:p>
          <a:p>
            <a:r>
              <a:rPr lang="ar-SA" dirty="0" smtClean="0"/>
              <a:t>3- جزيرة القمر </a:t>
            </a:r>
            <a:r>
              <a:rPr lang="ar-SA" dirty="0" err="1" smtClean="0"/>
              <a:t>تايتان</a:t>
            </a:r>
            <a:r>
              <a:rPr lang="ar-SA" dirty="0" smtClean="0"/>
              <a:t> السحرية</a:t>
            </a:r>
          </a:p>
          <a:p>
            <a:r>
              <a:rPr lang="ar-SA" dirty="0" smtClean="0"/>
              <a:t>4- الكويكب ذو الحلقات</a:t>
            </a:r>
          </a:p>
          <a:p>
            <a:r>
              <a:rPr lang="ar-SA" dirty="0" smtClean="0"/>
              <a:t>5- أشعة </a:t>
            </a:r>
            <a:r>
              <a:rPr lang="en-US" dirty="0" smtClean="0"/>
              <a:t>x </a:t>
            </a:r>
            <a:r>
              <a:rPr lang="ar-SA" dirty="0" smtClean="0"/>
              <a:t>الغريبة</a:t>
            </a:r>
          </a:p>
          <a:p>
            <a:r>
              <a:rPr lang="ar-SA" dirty="0" smtClean="0"/>
              <a:t>6- كويكب له ستة ذيول</a:t>
            </a:r>
          </a:p>
          <a:p>
            <a:endParaRPr lang="ar-SA" dirty="0" smtClean="0"/>
          </a:p>
          <a:p>
            <a:endParaRPr lang="ar-SA" dirty="0" smtClean="0"/>
          </a:p>
          <a:p>
            <a:endParaRPr lang="ar-SA" dirty="0" smtClean="0"/>
          </a:p>
          <a:p>
            <a:pPr marL="0" indent="0">
              <a:buNone/>
            </a:pPr>
            <a:endParaRPr lang="ar-SA" dirty="0" smtClean="0"/>
          </a:p>
          <a:p>
            <a:endParaRPr lang="ar-SA" dirty="0"/>
          </a:p>
        </p:txBody>
      </p:sp>
      <p:sp>
        <p:nvSpPr>
          <p:cNvPr id="4" name="مستطيل 3"/>
          <p:cNvSpPr/>
          <p:nvPr/>
        </p:nvSpPr>
        <p:spPr>
          <a:xfrm>
            <a:off x="2555776" y="332656"/>
            <a:ext cx="574138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اكتشافات علمية محيرة</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3" name="Picture 3" descr="C:\Users\FUJITSU\Desktop\اداب الطريق\صور متحركة\animations\2 GIF\earth_b.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33754" y="4162649"/>
            <a:ext cx="1814110" cy="181411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58" y="3433762"/>
            <a:ext cx="2480151" cy="193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18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anim calcmode="lin" valueType="num">
                                      <p:cBhvr>
                                        <p:cTn id="2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anim calcmode="lin" valueType="num">
                                      <p:cBhvr>
                                        <p:cTn id="34"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anim calcmode="lin" valueType="num">
                                      <p:cBhvr>
                                        <p:cTn id="41"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2000"/>
                                        <p:tgtEl>
                                          <p:spTgt spid="3">
                                            <p:txEl>
                                              <p:pRg st="6" end="6"/>
                                            </p:txEl>
                                          </p:spTgt>
                                        </p:tgtEl>
                                      </p:cBhvr>
                                    </p:animEffect>
                                    <p:anim calcmode="lin" valueType="num">
                                      <p:cBhvr>
                                        <p:cTn id="4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2000"/>
                                        <p:tgtEl>
                                          <p:spTgt spid="3">
                                            <p:txEl>
                                              <p:pRg st="7" end="7"/>
                                            </p:txEl>
                                          </p:spTgt>
                                        </p:tgtEl>
                                      </p:cBhvr>
                                    </p:animEffect>
                                    <p:anim calcmode="lin" valueType="num">
                                      <p:cBhvr>
                                        <p:cTn id="55"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6"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468</TotalTime>
  <Words>789</Words>
  <Application>Microsoft Office PowerPoint</Application>
  <PresentationFormat>عرض على الشاشة (3:4)‏</PresentationFormat>
  <Paragraphs>37</Paragraphs>
  <Slides>11</Slides>
  <Notes>0</Notes>
  <HiddenSlides>0</HiddenSlides>
  <MMClips>0</MMClips>
  <ScaleCrop>false</ScaleCrop>
  <HeadingPairs>
    <vt:vector size="4" baseType="variant">
      <vt:variant>
        <vt:lpstr>نسق</vt:lpstr>
      </vt:variant>
      <vt:variant>
        <vt:i4>3</vt:i4>
      </vt:variant>
      <vt:variant>
        <vt:lpstr>عناوين الشرائح</vt:lpstr>
      </vt:variant>
      <vt:variant>
        <vt:i4>11</vt:i4>
      </vt:variant>
    </vt:vector>
  </HeadingPairs>
  <TitlesOfParts>
    <vt:vector size="14" baseType="lpstr">
      <vt:lpstr>نسق Office</vt:lpstr>
      <vt:lpstr>تصميم افتراضي</vt:lpstr>
      <vt:lpstr>1_تصميم افتراضي</vt:lpstr>
      <vt:lpstr>عرض تقديمي في PowerPoint</vt:lpstr>
      <vt:lpstr>عرض تقديمي في PowerPoint</vt:lpstr>
      <vt:lpstr>عرض تقديمي في PowerPoint</vt:lpstr>
      <vt:lpstr>فوائد علم الفلك</vt:lpstr>
      <vt:lpstr>بعض تغيرات الفضاء</vt:lpstr>
      <vt:lpstr>الدراسات القديمة والحديثة في علم الفلك</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FUJITSU</dc:creator>
  <cp:lastModifiedBy>FUJITSU</cp:lastModifiedBy>
  <cp:revision>30</cp:revision>
  <dcterms:created xsi:type="dcterms:W3CDTF">2016-11-26T17:52:07Z</dcterms:created>
  <dcterms:modified xsi:type="dcterms:W3CDTF">2016-12-03T03:29:56Z</dcterms:modified>
</cp:coreProperties>
</file>